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68" r:id="rId2"/>
    <p:sldId id="270" r:id="rId3"/>
    <p:sldId id="257" r:id="rId4"/>
    <p:sldId id="275" r:id="rId5"/>
    <p:sldId id="258" r:id="rId6"/>
    <p:sldId id="261" r:id="rId7"/>
    <p:sldId id="280" r:id="rId8"/>
    <p:sldId id="281" r:id="rId9"/>
    <p:sldId id="277" r:id="rId10"/>
    <p:sldId id="283" r:id="rId11"/>
    <p:sldId id="265" r:id="rId12"/>
    <p:sldId id="272" r:id="rId13"/>
    <p:sldId id="284" r:id="rId14"/>
    <p:sldId id="285" r:id="rId15"/>
    <p:sldId id="286" r:id="rId16"/>
    <p:sldId id="276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5C3AD-5D14-4D0F-89EF-6C23F5B8115C}" type="datetimeFigureOut">
              <a:rPr lang="hu-HU" smtClean="0"/>
              <a:t>2023. 11. 14.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184CE-74C6-4FA3-9802-0FF2DB3AF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373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rumkavalkad.hu/" TargetMode="External"/><Relationship Id="rId2" Type="http://schemas.openxmlformats.org/officeDocument/2006/relationships/hyperlink" Target="http://www.ikk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vasarhelyi@szoszolg.hu" TargetMode="External"/><Relationship Id="rId2" Type="http://schemas.openxmlformats.org/officeDocument/2006/relationships/hyperlink" Target="https://vasarhelyi.szolmusz.h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13" y="274320"/>
            <a:ext cx="10773294" cy="658368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27" y="436119"/>
            <a:ext cx="1791002" cy="16643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33804" y="4522123"/>
            <a:ext cx="5282215" cy="21236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altLang="hu-HU" dirty="0"/>
              <a:t>A </a:t>
            </a:r>
            <a:r>
              <a:rPr lang="hu-HU" altLang="hu-HU" dirty="0" smtClean="0"/>
              <a:t>SZAKKÉPZÉSI CENTRUM székhelye</a:t>
            </a:r>
            <a:r>
              <a:rPr lang="hu-HU" altLang="hu-HU" dirty="0"/>
              <a:t>:</a:t>
            </a:r>
          </a:p>
          <a:p>
            <a:r>
              <a:rPr lang="hu-HU" altLang="hu-HU" sz="2400" dirty="0" smtClean="0"/>
              <a:t>5000 </a:t>
            </a:r>
            <a:r>
              <a:rPr lang="hu-HU" altLang="hu-HU" sz="2400" dirty="0"/>
              <a:t>Szolnok, Baross utca 37/A.</a:t>
            </a:r>
          </a:p>
          <a:p>
            <a:r>
              <a:rPr lang="hu-HU" altLang="hu-HU" dirty="0"/>
              <a:t>Elérhetőségei:</a:t>
            </a:r>
          </a:p>
          <a:p>
            <a:r>
              <a:rPr lang="hu-HU" altLang="hu-HU" dirty="0"/>
              <a:t>Levelezési cím: </a:t>
            </a:r>
            <a:r>
              <a:rPr lang="hu-HU" altLang="hu-HU" dirty="0" smtClean="0"/>
              <a:t>Szolnoki </a:t>
            </a:r>
            <a:r>
              <a:rPr lang="hu-HU" altLang="hu-HU" dirty="0"/>
              <a:t>Szakképzési Centrum, </a:t>
            </a:r>
          </a:p>
          <a:p>
            <a:r>
              <a:rPr lang="hu-HU" altLang="hu-HU" dirty="0"/>
              <a:t>		</a:t>
            </a:r>
            <a:r>
              <a:rPr lang="hu-HU" altLang="hu-HU" dirty="0" smtClean="0"/>
              <a:t>           5000 </a:t>
            </a:r>
            <a:r>
              <a:rPr lang="hu-HU" altLang="hu-HU" dirty="0"/>
              <a:t>Szolnok, Baross utca 37/A.</a:t>
            </a:r>
          </a:p>
          <a:p>
            <a:r>
              <a:rPr lang="hu-HU" altLang="hu-HU" dirty="0"/>
              <a:t>E-mail: </a:t>
            </a:r>
            <a:r>
              <a:rPr lang="hu-HU" altLang="hu-HU" dirty="0" smtClean="0"/>
              <a:t>centrum@szolmusz.hu</a:t>
            </a:r>
            <a:endParaRPr lang="hu-HU" altLang="hu-HU" dirty="0"/>
          </a:p>
          <a:p>
            <a:r>
              <a:rPr lang="hu-HU" altLang="hu-HU" dirty="0"/>
              <a:t>Telefon:	</a:t>
            </a:r>
            <a:r>
              <a:rPr lang="hu-HU" altLang="hu-HU" dirty="0" smtClean="0"/>
              <a:t>06-56/500-400</a:t>
            </a:r>
            <a:endParaRPr lang="hu-HU" altLang="hu-HU" dirty="0"/>
          </a:p>
        </p:txBody>
      </p:sp>
      <p:pic>
        <p:nvPicPr>
          <p:cNvPr id="6" name="Kép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903" y="503094"/>
            <a:ext cx="1495425" cy="153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62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646631" y="312738"/>
            <a:ext cx="4078548" cy="867061"/>
          </a:xfrm>
        </p:spPr>
        <p:txBody>
          <a:bodyPr/>
          <a:lstStyle/>
          <a:p>
            <a:r>
              <a:rPr lang="hu-HU" sz="4400" dirty="0" smtClean="0">
                <a:solidFill>
                  <a:schemeClr val="tx1"/>
                </a:solidFill>
              </a:rPr>
              <a:t>Oktatás ágazat</a:t>
            </a:r>
            <a:endParaRPr lang="hu-HU" sz="4400" dirty="0">
              <a:solidFill>
                <a:schemeClr val="tx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98516" y="1787237"/>
            <a:ext cx="10174779" cy="4779818"/>
          </a:xfrm>
        </p:spPr>
        <p:txBody>
          <a:bodyPr/>
          <a:lstStyle/>
          <a:p>
            <a:pPr algn="l"/>
            <a:r>
              <a:rPr lang="hu-HU" dirty="0">
                <a:solidFill>
                  <a:schemeClr val="tx1"/>
                </a:solidFill>
              </a:rPr>
              <a:t>Technikumi kerettanterv szerinti képzés</a:t>
            </a:r>
          </a:p>
          <a:p>
            <a:pPr algn="l"/>
            <a:r>
              <a:rPr lang="hu-HU" dirty="0">
                <a:solidFill>
                  <a:schemeClr val="tx1"/>
                </a:solidFill>
              </a:rPr>
              <a:t>Képzési idő: 5 év</a:t>
            </a:r>
          </a:p>
          <a:p>
            <a:pPr algn="l"/>
            <a:endParaRPr lang="hu-HU" dirty="0"/>
          </a:p>
          <a:p>
            <a:endParaRPr lang="hu-HU" dirty="0"/>
          </a:p>
        </p:txBody>
      </p:sp>
      <p:sp>
        <p:nvSpPr>
          <p:cNvPr id="4" name="Ellipszis 3"/>
          <p:cNvSpPr/>
          <p:nvPr/>
        </p:nvSpPr>
        <p:spPr>
          <a:xfrm>
            <a:off x="600979" y="3237807"/>
            <a:ext cx="2416541" cy="10918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Megszerezhető szakma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2585258" y="4035828"/>
            <a:ext cx="5203768" cy="23192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- Oktatási szakasszisztens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8071658" y="2169622"/>
            <a:ext cx="3275214" cy="439743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Felvétel: </a:t>
            </a:r>
          </a:p>
          <a:p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Általános iskolai tanulmányi eredmények alapján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Oktatott idegen nyelv: angol vagy német</a:t>
            </a:r>
          </a:p>
          <a:p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Egészségügyi alkalmassági és pályaalkalmassági vizsgálat: szóbeli motivációs beszélgetés</a:t>
            </a:r>
            <a:endParaRPr lang="hu-HU" dirty="0"/>
          </a:p>
        </p:txBody>
      </p:sp>
      <p:sp>
        <p:nvSpPr>
          <p:cNvPr id="7" name="AutoShape 2" descr="Bölcs Bagoly Fejlesztőkuckó | Budap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4" descr="Bölcs Bagoly Fejlesztőkuckó | Budape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33" y="4451725"/>
            <a:ext cx="2143125" cy="2143125"/>
          </a:xfrm>
          <a:prstGeom prst="rect">
            <a:avLst/>
          </a:prstGeom>
        </p:spPr>
      </p:pic>
      <p:pic>
        <p:nvPicPr>
          <p:cNvPr id="10" name="Kép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05" y="153960"/>
            <a:ext cx="1495425" cy="1530350"/>
          </a:xfrm>
          <a:prstGeom prst="rect">
            <a:avLst/>
          </a:prstGeom>
          <a:noFill/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5" y="243724"/>
            <a:ext cx="1515139" cy="14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45" y="2836069"/>
            <a:ext cx="2552701" cy="191452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41" y="535300"/>
            <a:ext cx="2651125" cy="19883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76" y="2410974"/>
            <a:ext cx="2428875" cy="18216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86580" y="4119385"/>
            <a:ext cx="2872499" cy="17992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558978"/>
            <a:ext cx="2314575" cy="173593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34" y="4860844"/>
            <a:ext cx="2381250" cy="178593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59" y="1686419"/>
            <a:ext cx="2857500" cy="1911511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159461" y="535300"/>
            <a:ext cx="288351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smtClean="0"/>
              <a:t>TOVÁBBI LEHETŐSÉGEK:</a:t>
            </a:r>
            <a:endParaRPr lang="hu-HU" b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4057650" y="847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20" name="Téglalap 19"/>
          <p:cNvSpPr/>
          <p:nvPr/>
        </p:nvSpPr>
        <p:spPr>
          <a:xfrm>
            <a:off x="3448842" y="199306"/>
            <a:ext cx="2651124" cy="41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Szakmai programok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8023466" y="374601"/>
            <a:ext cx="1343025" cy="314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T</a:t>
            </a:r>
            <a:r>
              <a:rPr lang="hu-HU" dirty="0" smtClean="0">
                <a:solidFill>
                  <a:schemeClr val="tx1"/>
                </a:solidFill>
              </a:rPr>
              <a:t>ársastánc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6056069" y="1389337"/>
            <a:ext cx="2533519" cy="31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Tanulmányi utak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3141744" y="4429129"/>
            <a:ext cx="2562295" cy="342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Iskolai ünnepségek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5904691" y="5918660"/>
            <a:ext cx="2854388" cy="327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Szakmák Éjszakája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77" y="4572001"/>
            <a:ext cx="2736071" cy="2137188"/>
          </a:xfrm>
          <a:prstGeom prst="rect">
            <a:avLst/>
          </a:prstGeom>
        </p:spPr>
      </p:pic>
      <p:sp>
        <p:nvSpPr>
          <p:cNvPr id="29" name="Téglalap 28"/>
          <p:cNvSpPr/>
          <p:nvPr/>
        </p:nvSpPr>
        <p:spPr>
          <a:xfrm>
            <a:off x="9006492" y="4339244"/>
            <a:ext cx="2488660" cy="52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Felnőttek képzése/oktatása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9066276" y="3914774"/>
            <a:ext cx="2428875" cy="317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Nyelvvizsga lehetőség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285750" y="4429129"/>
            <a:ext cx="2505628" cy="361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Kollégiumi elhelyezés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2" name="Téglalap 31"/>
          <p:cNvSpPr/>
          <p:nvPr/>
        </p:nvSpPr>
        <p:spPr>
          <a:xfrm>
            <a:off x="3154042" y="6343655"/>
            <a:ext cx="2456183" cy="303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Tanulmányi versenyek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34" name="Picture 2" descr="C:\Users\testnevelők\Desktop\tesis képek\DSC_015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436" y="1568158"/>
            <a:ext cx="2984540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églalap 34"/>
          <p:cNvSpPr/>
          <p:nvPr/>
        </p:nvSpPr>
        <p:spPr>
          <a:xfrm>
            <a:off x="413968" y="3671393"/>
            <a:ext cx="2411764" cy="402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Sportlehetőségek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36" name="Kép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9926" y="76200"/>
            <a:ext cx="1341217" cy="11408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8" y="4790457"/>
            <a:ext cx="2868469" cy="20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90204" y="266008"/>
            <a:ext cx="8683799" cy="955964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Miért jó KÖZGÉS-</a:t>
            </a:r>
            <a:r>
              <a:rPr lang="hu-HU" dirty="0" err="1" smtClean="0">
                <a:solidFill>
                  <a:schemeClr val="tx1"/>
                </a:solidFill>
              </a:rPr>
              <a:t>nek</a:t>
            </a:r>
            <a:r>
              <a:rPr lang="hu-HU" dirty="0" smtClean="0">
                <a:solidFill>
                  <a:schemeClr val="tx1"/>
                </a:solidFill>
              </a:rPr>
              <a:t> lenni: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90204" y="1221973"/>
            <a:ext cx="9193876" cy="5577838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3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i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szakmát kapsz az érettségivel </a:t>
            </a: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együtt</a:t>
            </a:r>
            <a:endParaRPr lang="hu-H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3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felkészülhetsz a szakirányú felvételire</a:t>
            </a:r>
            <a:endParaRPr lang="hu-H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3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a nyelvi előkészítő osztályban biztosan jó alapokat szerezhetsz ingyenesen </a:t>
            </a: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   nyelvvizsgákhoz</a:t>
            </a:r>
            <a:endParaRPr lang="hu-H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3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a </a:t>
            </a: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turizmus-vendéglátás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ágazatban akár két nyelvvizsgát is szerezhetsz, ami angol nyelvből felsőfokú lehet</a:t>
            </a:r>
            <a:endParaRPr lang="hu-H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3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a tanulmányi években kirándulhatsz külföldön és itthon </a:t>
            </a:r>
            <a:endParaRPr lang="hu-H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3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nyári táborozásban vehetsz részt </a:t>
            </a: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Balatonrendesen</a:t>
            </a:r>
            <a:endParaRPr lang="hu-H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3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sok-sok szakmai versenyen vehetsz részt</a:t>
            </a:r>
            <a:endParaRPr lang="hu-H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3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iskolánkban kedved szerint sportolhatsz</a:t>
            </a:r>
            <a:endParaRPr lang="hu-H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3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</a:t>
            </a:r>
            <a:r>
              <a:rPr lang="hu-H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kiemelkedő törődésre és gondoskodásra számíthatsz</a:t>
            </a:r>
            <a:r>
              <a:rPr lang="hu-HU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b="1" i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3000"/>
              </a:lnSpc>
              <a:spcAft>
                <a:spcPts val="800"/>
              </a:spcAft>
            </a:pPr>
            <a:endParaRPr lang="hu-H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75" y="3582873"/>
            <a:ext cx="3157056" cy="247710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873" y="5298325"/>
            <a:ext cx="1518036" cy="1420491"/>
          </a:xfrm>
          <a:prstGeom prst="rect">
            <a:avLst/>
          </a:prstGeom>
        </p:spPr>
      </p:pic>
      <p:pic>
        <p:nvPicPr>
          <p:cNvPr id="7" name="Kép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05" y="153960"/>
            <a:ext cx="1495425" cy="153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90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20735" y="473825"/>
            <a:ext cx="7232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/>
              <a:t>Szakképzési ösztöndíj I.</a:t>
            </a:r>
            <a:endParaRPr lang="hu-HU" sz="4800" dirty="0"/>
          </a:p>
        </p:txBody>
      </p:sp>
      <p:sp>
        <p:nvSpPr>
          <p:cNvPr id="3" name="Téglalap 2"/>
          <p:cNvSpPr/>
          <p:nvPr/>
        </p:nvSpPr>
        <p:spPr>
          <a:xfrm>
            <a:off x="889462" y="2327532"/>
            <a:ext cx="8620298" cy="253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>
                <a:latin typeface="Titillium Web"/>
              </a:rPr>
              <a:t>A szakképzési ösztöndíj minden szakképzésben tanulónak jár, aki az igénybevétel alábbiakban felsorolt feltételeinek megfelel. Az ágazati alapoktatásban a tanulók fix összegű ösztöndíjra jogosultak. A szakirányú oktatásban az ösztöndíj mértéke a tanulmányi eredmények függvényében változik. Az ösztöndíj alapja a szakirányú oktatás központi költségvetésről szóló törvényben meghatározott önköltségének egyhavi összege (ez 2023-ban 100 ezer forint).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231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857198" y="442945"/>
            <a:ext cx="69156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/>
              <a:t>Szakképzési ösztöndíj </a:t>
            </a:r>
            <a:r>
              <a:rPr lang="hu-HU" sz="4800" dirty="0" smtClean="0"/>
              <a:t>II.</a:t>
            </a:r>
            <a:endParaRPr lang="hu-HU" sz="4800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0939"/>
              </p:ext>
            </p:extLst>
          </p:nvPr>
        </p:nvGraphicFramePr>
        <p:xfrm>
          <a:off x="1650453" y="2459542"/>
          <a:ext cx="6133398" cy="2651760"/>
        </p:xfrm>
        <a:graphic>
          <a:graphicData uri="http://schemas.openxmlformats.org/drawingml/2006/table">
            <a:tbl>
              <a:tblPr/>
              <a:tblGrid>
                <a:gridCol w="2044466">
                  <a:extLst>
                    <a:ext uri="{9D8B030D-6E8A-4147-A177-3AD203B41FA5}">
                      <a16:colId xmlns:a16="http://schemas.microsoft.com/office/drawing/2014/main" val="1170008040"/>
                    </a:ext>
                  </a:extLst>
                </a:gridCol>
                <a:gridCol w="2044466">
                  <a:extLst>
                    <a:ext uri="{9D8B030D-6E8A-4147-A177-3AD203B41FA5}">
                      <a16:colId xmlns:a16="http://schemas.microsoft.com/office/drawing/2014/main" val="1964527999"/>
                    </a:ext>
                  </a:extLst>
                </a:gridCol>
                <a:gridCol w="2044466">
                  <a:extLst>
                    <a:ext uri="{9D8B030D-6E8A-4147-A177-3AD203B41FA5}">
                      <a16:colId xmlns:a16="http://schemas.microsoft.com/office/drawing/2014/main" val="6184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b="1">
                          <a:effectLst/>
                        </a:rPr>
                        <a:t>Képzési forma</a:t>
                      </a:r>
                      <a:endParaRPr lang="hu-HU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05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5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5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5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b="1">
                          <a:effectLst/>
                        </a:rPr>
                        <a:t>Ösztöndíj mértéke</a:t>
                      </a:r>
                      <a:endParaRPr lang="hu-HU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5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5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5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5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b="1">
                          <a:effectLst/>
                        </a:rPr>
                        <a:t>Ösztöndíj összege</a:t>
                      </a:r>
                      <a:endParaRPr lang="hu-HU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405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5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5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3164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Nyelvi előkészítő évfolyam; orientációs fejlesztésre irányuló előkészítő évfolyam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305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5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5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5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effectLst/>
                        </a:rPr>
                        <a:t>ösztöndíj alapjának 8%-a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05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5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5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effectLst/>
                        </a:rPr>
                        <a:t>8.000 Ft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05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95934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45107" y="1390895"/>
            <a:ext cx="8698894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300" b="1" i="0" u="none" strike="noStrike" cap="none" normalizeH="0" baseline="0" dirty="0" smtClean="0">
                <a:ln>
                  <a:noFill/>
                </a:ln>
                <a:solidFill>
                  <a:srgbClr val="3C4D6C"/>
                </a:solidFill>
                <a:effectLst/>
                <a:latin typeface="Titillium Web"/>
              </a:rPr>
              <a:t>Az ösztöndíj mértéke:</a:t>
            </a:r>
            <a:endParaRPr kumimoji="0" lang="hu-HU" altLang="hu-H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300" b="1" i="1" u="none" strike="noStrike" cap="none" normalizeH="0" baseline="0" dirty="0" smtClean="0">
                <a:ln>
                  <a:noFill/>
                </a:ln>
                <a:solidFill>
                  <a:srgbClr val="3C4D6C"/>
                </a:solidFill>
                <a:effectLst/>
                <a:latin typeface="Titillium Web"/>
              </a:rPr>
              <a:t>Előkészítő évfolyamon</a:t>
            </a:r>
            <a:r>
              <a:rPr kumimoji="0" lang="hu-HU" altLang="hu-HU" sz="1300" b="0" i="1" u="none" strike="noStrike" cap="none" normalizeH="0" baseline="0" dirty="0" smtClean="0">
                <a:ln>
                  <a:noFill/>
                </a:ln>
                <a:solidFill>
                  <a:srgbClr val="3C4D6C"/>
                </a:solidFill>
                <a:effectLst/>
                <a:latin typeface="Titillium Web"/>
              </a:rPr>
              <a:t>: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24148" y="309941"/>
            <a:ext cx="7087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/>
              <a:t>Szakképzési ösztöndíj </a:t>
            </a:r>
            <a:r>
              <a:rPr lang="hu-HU" sz="4800" dirty="0" smtClean="0"/>
              <a:t>III.</a:t>
            </a:r>
            <a:endParaRPr lang="hu-HU" sz="4800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91228"/>
              </p:ext>
            </p:extLst>
          </p:nvPr>
        </p:nvGraphicFramePr>
        <p:xfrm>
          <a:off x="644613" y="1438102"/>
          <a:ext cx="4692159" cy="1706700"/>
        </p:xfrm>
        <a:graphic>
          <a:graphicData uri="http://schemas.openxmlformats.org/drawingml/2006/table">
            <a:tbl>
              <a:tblPr/>
              <a:tblGrid>
                <a:gridCol w="1934371">
                  <a:extLst>
                    <a:ext uri="{9D8B030D-6E8A-4147-A177-3AD203B41FA5}">
                      <a16:colId xmlns:a16="http://schemas.microsoft.com/office/drawing/2014/main" val="1288513055"/>
                    </a:ext>
                  </a:extLst>
                </a:gridCol>
                <a:gridCol w="1344623">
                  <a:extLst>
                    <a:ext uri="{9D8B030D-6E8A-4147-A177-3AD203B41FA5}">
                      <a16:colId xmlns:a16="http://schemas.microsoft.com/office/drawing/2014/main" val="1348725136"/>
                    </a:ext>
                  </a:extLst>
                </a:gridCol>
                <a:gridCol w="1413165">
                  <a:extLst>
                    <a:ext uri="{9D8B030D-6E8A-4147-A177-3AD203B41FA5}">
                      <a16:colId xmlns:a16="http://schemas.microsoft.com/office/drawing/2014/main" val="2908819908"/>
                    </a:ext>
                  </a:extLst>
                </a:gridCol>
              </a:tblGrid>
              <a:tr h="792300">
                <a:tc>
                  <a:txBody>
                    <a:bodyPr/>
                    <a:lstStyle/>
                    <a:p>
                      <a:r>
                        <a:rPr lang="hu-HU" b="1">
                          <a:effectLst/>
                        </a:rPr>
                        <a:t>Intézménytípus</a:t>
                      </a:r>
                      <a:endParaRPr lang="hu-HU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40A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B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A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2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b="1">
                          <a:effectLst/>
                        </a:rPr>
                        <a:t>Ösztöndíj mértéke</a:t>
                      </a:r>
                      <a:endParaRPr lang="hu-HU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B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2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B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B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b="1">
                          <a:effectLst/>
                        </a:rPr>
                        <a:t>Ösztöndíj összege </a:t>
                      </a:r>
                      <a:endParaRPr lang="hu-HU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0B2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2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2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B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276919"/>
                  </a:ext>
                </a:extLst>
              </a:tr>
              <a:tr h="578760"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Technikum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B2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B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2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2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effectLst/>
                        </a:rPr>
                        <a:t>ösztöndíj alapjának 8%-a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0B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B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B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B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effectLst/>
                        </a:rPr>
                        <a:t>8.000 Ft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0B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B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B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B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02895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99473" y="956749"/>
            <a:ext cx="5041293" cy="292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300" b="1" i="1" u="none" strike="noStrike" cap="none" normalizeH="0" baseline="0" dirty="0" smtClean="0">
                <a:ln>
                  <a:noFill/>
                </a:ln>
                <a:solidFill>
                  <a:srgbClr val="3C4D6C"/>
                </a:solidFill>
                <a:effectLst/>
                <a:latin typeface="Titillium Web"/>
              </a:rPr>
              <a:t>Ágazati alapoktatásban: 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349039"/>
              </p:ext>
            </p:extLst>
          </p:nvPr>
        </p:nvGraphicFramePr>
        <p:xfrm>
          <a:off x="644614" y="4013963"/>
          <a:ext cx="8757081" cy="2377440"/>
        </p:xfrm>
        <a:graphic>
          <a:graphicData uri="http://schemas.openxmlformats.org/drawingml/2006/table">
            <a:tbl>
              <a:tblPr/>
              <a:tblGrid>
                <a:gridCol w="2919027">
                  <a:extLst>
                    <a:ext uri="{9D8B030D-6E8A-4147-A177-3AD203B41FA5}">
                      <a16:colId xmlns:a16="http://schemas.microsoft.com/office/drawing/2014/main" val="1058867558"/>
                    </a:ext>
                  </a:extLst>
                </a:gridCol>
                <a:gridCol w="2919027">
                  <a:extLst>
                    <a:ext uri="{9D8B030D-6E8A-4147-A177-3AD203B41FA5}">
                      <a16:colId xmlns:a16="http://schemas.microsoft.com/office/drawing/2014/main" val="3524011391"/>
                    </a:ext>
                  </a:extLst>
                </a:gridCol>
                <a:gridCol w="2919027">
                  <a:extLst>
                    <a:ext uri="{9D8B030D-6E8A-4147-A177-3AD203B41FA5}">
                      <a16:colId xmlns:a16="http://schemas.microsoft.com/office/drawing/2014/main" val="245666979"/>
                    </a:ext>
                  </a:extLst>
                </a:gridCol>
              </a:tblGrid>
              <a:tr h="677550">
                <a:tc>
                  <a:txBody>
                    <a:bodyPr/>
                    <a:lstStyle/>
                    <a:p>
                      <a:r>
                        <a:rPr lang="hu-HU" b="1">
                          <a:effectLst/>
                        </a:rPr>
                        <a:t>A megelőző tanév év végi minősítésében kapott osztályzatok átlaga</a:t>
                      </a:r>
                      <a:endParaRPr lang="hu-HU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306A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6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6A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6C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b="1" dirty="0">
                          <a:effectLst/>
                        </a:rPr>
                        <a:t>Ösztöndíj mértéke</a:t>
                      </a:r>
                      <a:endParaRPr lang="hu-HU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06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2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6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6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b="1">
                          <a:effectLst/>
                        </a:rPr>
                        <a:t>Ösztöndíj összege </a:t>
                      </a:r>
                      <a:endParaRPr lang="hu-HU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72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2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2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F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727235"/>
                  </a:ext>
                </a:extLst>
              </a:tr>
              <a:tr h="364835"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2,00–2,99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B06C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6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6C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6D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ösztöndíj alapjának 8%-a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06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F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6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72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effectLst/>
                        </a:rPr>
                        <a:t>8.000 Ft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306F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F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6F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7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122236"/>
                  </a:ext>
                </a:extLst>
              </a:tr>
              <a:tr h="364835"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3,00–3,99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06D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72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6D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7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ösztöndíj alapjának 25%-a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072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7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72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7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effectLst/>
                        </a:rPr>
                        <a:t>25.000 Ft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07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7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7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7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615046"/>
                  </a:ext>
                </a:extLst>
              </a:tr>
              <a:tr h="364835"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4,00–4,49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07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7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7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7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ösztöndíj alapjának 42%-a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B07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7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7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7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42.000 Ft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07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7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7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7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894046"/>
                  </a:ext>
                </a:extLst>
              </a:tr>
              <a:tr h="364835"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4,49 fölött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07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7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7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7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ösztöndíj alapjának 59%-a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07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7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7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7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effectLst/>
                        </a:rPr>
                        <a:t>59.000 Ft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B07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7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7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76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681310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9473" y="3455867"/>
            <a:ext cx="5269560" cy="292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300" b="1" i="1" u="none" strike="noStrike" cap="none" normalizeH="0" baseline="0" dirty="0" smtClean="0">
                <a:ln>
                  <a:noFill/>
                </a:ln>
                <a:solidFill>
                  <a:srgbClr val="3C4D6C"/>
                </a:solidFill>
                <a:effectLst/>
                <a:latin typeface="Titillium Web"/>
              </a:rPr>
              <a:t>Szakirányú oktatásban (technikumban és szakképző iskolában):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További információk a választható szakmákról: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hlinkClick r:id="rId2"/>
              </a:rPr>
              <a:t>www.ikk.hu</a:t>
            </a:r>
            <a:r>
              <a:rPr lang="hu-HU" dirty="0" smtClean="0"/>
              <a:t> weboldalon</a:t>
            </a:r>
          </a:p>
          <a:p>
            <a:r>
              <a:rPr lang="hu-HU" dirty="0" smtClean="0">
                <a:hlinkClick r:id="rId3"/>
              </a:rPr>
              <a:t>www.centrumkavalkad.hu</a:t>
            </a:r>
            <a:r>
              <a:rPr lang="hu-HU" dirty="0" smtClean="0"/>
              <a:t> weboldalon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05" y="153960"/>
            <a:ext cx="1495425" cy="1530350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498" y="5410092"/>
            <a:ext cx="1518036" cy="142049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74" y="3813117"/>
            <a:ext cx="34861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&amp;odblac;re: „bagoly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8126" y="2571750"/>
            <a:ext cx="481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FFFF00"/>
                </a:solidFill>
              </a:rPr>
              <a:t>KÖSZÖNÖM A FIGYELMET!</a:t>
            </a:r>
            <a:endParaRPr lang="hu-H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08"/>
            <a:ext cx="12192000" cy="6858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68531" y="5147732"/>
            <a:ext cx="11454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Szolnoki SZC Vásárhelyi Pál               Két </a:t>
            </a:r>
            <a:r>
              <a:rPr lang="hu-HU" sz="4800" b="1" dirty="0">
                <a:solidFill>
                  <a:schemeClr val="bg1"/>
                </a:solidFill>
              </a:rPr>
              <a:t>Tanítási Nyelvű </a:t>
            </a:r>
            <a:r>
              <a:rPr lang="hu-HU" sz="4800" b="1" dirty="0" smtClean="0">
                <a:solidFill>
                  <a:schemeClr val="bg1"/>
                </a:solidFill>
              </a:rPr>
              <a:t>Technikum</a:t>
            </a:r>
            <a:endParaRPr lang="hu-HU" sz="4800" dirty="0">
              <a:solidFill>
                <a:schemeClr val="bg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0" y="139855"/>
            <a:ext cx="1685041" cy="1685041"/>
          </a:xfrm>
          <a:prstGeom prst="rect">
            <a:avLst/>
          </a:prstGeom>
        </p:spPr>
      </p:pic>
      <p:pic>
        <p:nvPicPr>
          <p:cNvPr id="10" name="Kép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05" y="153960"/>
            <a:ext cx="1495425" cy="153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27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7975" y="1131339"/>
            <a:ext cx="97842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                                            Az iskola alapításának éve</a:t>
            </a:r>
            <a:r>
              <a:rPr lang="hu-HU" dirty="0" smtClean="0"/>
              <a:t>: 1911.</a:t>
            </a:r>
          </a:p>
          <a:p>
            <a:endParaRPr lang="hu-HU" dirty="0" smtClean="0"/>
          </a:p>
          <a:p>
            <a:r>
              <a:rPr lang="hu-HU" b="1" i="1" dirty="0" smtClean="0"/>
              <a:t>Iskola neve</a:t>
            </a:r>
            <a:r>
              <a:rPr lang="hu-HU" dirty="0" smtClean="0"/>
              <a:t>: </a:t>
            </a:r>
            <a:r>
              <a:rPr lang="hu-HU" sz="2400" dirty="0" smtClean="0"/>
              <a:t>Szolnoki SZC </a:t>
            </a:r>
            <a:r>
              <a:rPr lang="hu-HU" sz="2400" dirty="0"/>
              <a:t>Vásárhelyi </a:t>
            </a:r>
            <a:r>
              <a:rPr lang="hu-HU" sz="2400" dirty="0" smtClean="0"/>
              <a:t>Pál </a:t>
            </a:r>
            <a:r>
              <a:rPr lang="hu-HU" sz="2400" dirty="0"/>
              <a:t>Két Tanítási Nyelvű </a:t>
            </a:r>
            <a:r>
              <a:rPr lang="hu-HU" sz="2400" dirty="0" smtClean="0"/>
              <a:t>Technikum</a:t>
            </a:r>
          </a:p>
          <a:p>
            <a:endParaRPr lang="hu-HU" dirty="0" smtClean="0"/>
          </a:p>
          <a:p>
            <a:r>
              <a:rPr lang="hu-HU" b="1" i="1" dirty="0" smtClean="0"/>
              <a:t>Címe</a:t>
            </a:r>
            <a:r>
              <a:rPr lang="hu-HU" dirty="0" smtClean="0"/>
              <a:t>: 5000 Szolnok, Baross utca 43.</a:t>
            </a:r>
          </a:p>
          <a:p>
            <a:endParaRPr lang="hu-HU" dirty="0" smtClean="0"/>
          </a:p>
          <a:p>
            <a:endParaRPr lang="hu-HU" b="1" i="1" dirty="0" smtClean="0"/>
          </a:p>
          <a:p>
            <a:r>
              <a:rPr lang="hu-HU" b="1" i="1" dirty="0" smtClean="0"/>
              <a:t>Igazgató</a:t>
            </a:r>
            <a:r>
              <a:rPr lang="hu-HU" dirty="0" smtClean="0"/>
              <a:t>: Mohácsi Csilla</a:t>
            </a:r>
          </a:p>
          <a:p>
            <a:endParaRPr lang="hu-HU" dirty="0"/>
          </a:p>
          <a:p>
            <a:endParaRPr lang="hu-HU" b="1" i="1" dirty="0" smtClean="0"/>
          </a:p>
          <a:p>
            <a:r>
              <a:rPr lang="hu-HU" b="1" i="1" dirty="0" smtClean="0"/>
              <a:t>Web:</a:t>
            </a:r>
            <a:r>
              <a:rPr lang="hu-HU" dirty="0" smtClean="0"/>
              <a:t> </a:t>
            </a:r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://vasarhelyi.szolmusz.hu</a:t>
            </a:r>
          </a:p>
          <a:p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  <a:p>
            <a:r>
              <a:rPr lang="hu-HU" b="1" i="1" dirty="0" smtClean="0"/>
              <a:t>E-mail</a:t>
            </a:r>
            <a:r>
              <a:rPr lang="hu-HU" dirty="0" smtClean="0"/>
              <a:t>: </a:t>
            </a:r>
            <a:r>
              <a:rPr lang="hu-HU" dirty="0" smtClean="0">
                <a:hlinkClick r:id="rId3"/>
              </a:rPr>
              <a:t>vasarhelyi@szolmusz.hu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r>
              <a:rPr lang="hu-HU" b="1" i="1" dirty="0" smtClean="0"/>
              <a:t>Telefon:</a:t>
            </a:r>
            <a:r>
              <a:rPr lang="hu-HU" dirty="0" smtClean="0"/>
              <a:t> </a:t>
            </a:r>
            <a:r>
              <a:rPr lang="hu-HU" b="1" dirty="0" smtClean="0"/>
              <a:t>+36 56 500-405</a:t>
            </a:r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8" name="AutoShape 10" descr="http://hu.stockfresh.com/image/zoom/e1dc0a/stockfresh_10704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3393349"/>
            <a:ext cx="3990975" cy="217877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0" y="0"/>
            <a:ext cx="1721506" cy="1721506"/>
          </a:xfrm>
          <a:prstGeom prst="rect">
            <a:avLst/>
          </a:prstGeom>
        </p:spPr>
      </p:pic>
      <p:pic>
        <p:nvPicPr>
          <p:cNvPr id="9" name="Kép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05" y="153960"/>
            <a:ext cx="1495425" cy="153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9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34322" y="609600"/>
            <a:ext cx="8596668" cy="678873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Az új szakképzés szerkezete: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656" y="1288473"/>
            <a:ext cx="9484822" cy="54448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8" y="0"/>
            <a:ext cx="1719221" cy="1719221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7" y="153960"/>
            <a:ext cx="1261563" cy="1268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39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07067" y="307572"/>
            <a:ext cx="7766936" cy="773083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Képzéseink: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205" y="4579133"/>
            <a:ext cx="2535641" cy="2278867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06868" y="1100590"/>
            <a:ext cx="9385069" cy="5652654"/>
          </a:xfrm>
        </p:spPr>
        <p:txBody>
          <a:bodyPr/>
          <a:lstStyle/>
          <a:p>
            <a:r>
              <a:rPr lang="hu-HU" dirty="0" smtClean="0"/>
              <a:t>o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695798" y="1103833"/>
            <a:ext cx="46843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b="1" dirty="0" smtClean="0"/>
              <a:t>Technikumi osztályok</a:t>
            </a:r>
            <a:r>
              <a:rPr lang="hu-HU" dirty="0" smtClean="0"/>
              <a:t> (felvételi kódokkal):</a:t>
            </a:r>
            <a:endParaRPr lang="hu-HU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3291840" y="1473165"/>
            <a:ext cx="2119745" cy="48768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3291840" y="4017900"/>
            <a:ext cx="4797262" cy="461665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Általános ápoló /6 év/(1112) </a:t>
            </a:r>
            <a:endParaRPr lang="hu-HU" sz="2400" dirty="0"/>
          </a:p>
        </p:txBody>
      </p:sp>
      <p:cxnSp>
        <p:nvCxnSpPr>
          <p:cNvPr id="12" name="Egyenes összekötő 11"/>
          <p:cNvCxnSpPr/>
          <p:nvPr/>
        </p:nvCxnSpPr>
        <p:spPr>
          <a:xfrm>
            <a:off x="3345927" y="1481239"/>
            <a:ext cx="1470823" cy="117399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4816750" y="2668046"/>
            <a:ext cx="5312841" cy="4616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Pénzügyi-számviteli ügyintéző (1111)</a:t>
            </a:r>
            <a:endParaRPr lang="hu-HU" sz="2400" dirty="0"/>
          </a:p>
        </p:txBody>
      </p:sp>
      <p:cxnSp>
        <p:nvCxnSpPr>
          <p:cNvPr id="16" name="Egyenes összekötő 15"/>
          <p:cNvCxnSpPr/>
          <p:nvPr/>
        </p:nvCxnSpPr>
        <p:spPr>
          <a:xfrm>
            <a:off x="3333659" y="1488939"/>
            <a:ext cx="704314" cy="186716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5411585" y="1960854"/>
            <a:ext cx="623886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Turisztikai technikus /</a:t>
            </a:r>
            <a:r>
              <a:rPr lang="hu-HU" sz="2400" dirty="0" err="1" smtClean="0"/>
              <a:t>Kny</a:t>
            </a:r>
            <a:r>
              <a:rPr lang="hu-HU" sz="2400" dirty="0" smtClean="0"/>
              <a:t>//1+5 év/ (1100)</a:t>
            </a:r>
            <a:endParaRPr lang="hu-HU" sz="2400" dirty="0"/>
          </a:p>
        </p:txBody>
      </p:sp>
      <p:cxnSp>
        <p:nvCxnSpPr>
          <p:cNvPr id="19" name="Egyenes összekötő 18"/>
          <p:cNvCxnSpPr/>
          <p:nvPr/>
        </p:nvCxnSpPr>
        <p:spPr>
          <a:xfrm flipH="1">
            <a:off x="2462307" y="1488939"/>
            <a:ext cx="859085" cy="318815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 flipH="1">
            <a:off x="4037977" y="3356100"/>
            <a:ext cx="5561528" cy="46166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Vállalkozási-ügyviteli ügyintéző (1111)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1711382" y="5373623"/>
            <a:ext cx="5071803" cy="486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Kisgyermekgondozó, -nevelő (1114)</a:t>
            </a:r>
            <a:endParaRPr lang="hu-HU" sz="2400" dirty="0"/>
          </a:p>
        </p:txBody>
      </p:sp>
      <p:cxnSp>
        <p:nvCxnSpPr>
          <p:cNvPr id="11" name="Egyenes összekötő 10"/>
          <p:cNvCxnSpPr/>
          <p:nvPr/>
        </p:nvCxnSpPr>
        <p:spPr>
          <a:xfrm flipH="1">
            <a:off x="3318933" y="1480865"/>
            <a:ext cx="2458" cy="25352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Ellipszis 28"/>
          <p:cNvSpPr/>
          <p:nvPr/>
        </p:nvSpPr>
        <p:spPr>
          <a:xfrm>
            <a:off x="506366" y="2138129"/>
            <a:ext cx="1606395" cy="1551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5 és 6 éves képzések</a:t>
            </a:r>
            <a:endParaRPr lang="hu-HU" dirty="0"/>
          </a:p>
        </p:txBody>
      </p:sp>
      <p:pic>
        <p:nvPicPr>
          <p:cNvPr id="31" name="Kép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" y="0"/>
            <a:ext cx="1676422" cy="1690933"/>
          </a:xfrm>
          <a:prstGeom prst="rect">
            <a:avLst/>
          </a:prstGeom>
        </p:spPr>
      </p:pic>
      <p:pic>
        <p:nvPicPr>
          <p:cNvPr id="21" name="Kép 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05" y="153960"/>
            <a:ext cx="1495425" cy="153035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2443877" y="4677089"/>
            <a:ext cx="381917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Mentőápoló</a:t>
            </a:r>
            <a:r>
              <a:rPr lang="hu-HU" dirty="0" smtClean="0"/>
              <a:t> </a:t>
            </a:r>
            <a:r>
              <a:rPr lang="hu-HU" sz="2400" dirty="0" smtClean="0"/>
              <a:t>/5 év/(1113)</a:t>
            </a:r>
            <a:endParaRPr lang="hu-HU" sz="2400" dirty="0"/>
          </a:p>
        </p:txBody>
      </p:sp>
      <p:cxnSp>
        <p:nvCxnSpPr>
          <p:cNvPr id="36" name="Egyenes összekötő 35"/>
          <p:cNvCxnSpPr/>
          <p:nvPr/>
        </p:nvCxnSpPr>
        <p:spPr>
          <a:xfrm flipH="1">
            <a:off x="1730824" y="1488939"/>
            <a:ext cx="1590570" cy="388468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Szövegdoboz 37"/>
          <p:cNvSpPr txBox="1"/>
          <p:nvPr/>
        </p:nvSpPr>
        <p:spPr>
          <a:xfrm>
            <a:off x="744522" y="6059861"/>
            <a:ext cx="447750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Oktatási szakasszisztens (1115)</a:t>
            </a:r>
            <a:endParaRPr lang="hu-HU" sz="2400" dirty="0"/>
          </a:p>
        </p:txBody>
      </p:sp>
      <p:cxnSp>
        <p:nvCxnSpPr>
          <p:cNvPr id="40" name="Egyenes összekötő 39"/>
          <p:cNvCxnSpPr/>
          <p:nvPr/>
        </p:nvCxnSpPr>
        <p:spPr>
          <a:xfrm flipV="1">
            <a:off x="739494" y="1488939"/>
            <a:ext cx="2581896" cy="457092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1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07067" y="228600"/>
            <a:ext cx="7766936" cy="88582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chemeClr val="tx1"/>
                </a:solidFill>
              </a:rPr>
              <a:t>Turizmus-vendéglátás ágazat</a:t>
            </a:r>
            <a:endParaRPr lang="hu-HU" sz="4400" dirty="0">
              <a:solidFill>
                <a:schemeClr val="tx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38200" y="1485899"/>
            <a:ext cx="9086850" cy="5305425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chemeClr val="tx1"/>
                </a:solidFill>
              </a:rPr>
              <a:t>Technikumi </a:t>
            </a:r>
            <a:r>
              <a:rPr lang="hu-HU" dirty="0">
                <a:solidFill>
                  <a:schemeClr val="tx1"/>
                </a:solidFill>
              </a:rPr>
              <a:t>kerettanterv szerinti képzés</a:t>
            </a:r>
          </a:p>
          <a:p>
            <a:pPr algn="l"/>
            <a:r>
              <a:rPr lang="hu-HU" dirty="0">
                <a:solidFill>
                  <a:schemeClr val="tx1"/>
                </a:solidFill>
              </a:rPr>
              <a:t>Képzési </a:t>
            </a:r>
            <a:r>
              <a:rPr lang="hu-HU" dirty="0" smtClean="0">
                <a:solidFill>
                  <a:schemeClr val="tx1"/>
                </a:solidFill>
              </a:rPr>
              <a:t>idő:1 év (nyelvi előkészítő) + 5 </a:t>
            </a:r>
            <a:r>
              <a:rPr lang="hu-HU" dirty="0">
                <a:solidFill>
                  <a:schemeClr val="tx1"/>
                </a:solidFill>
              </a:rPr>
              <a:t>év</a:t>
            </a:r>
          </a:p>
          <a:p>
            <a:pPr algn="l"/>
            <a:r>
              <a:rPr lang="hu-HU" dirty="0" smtClean="0">
                <a:solidFill>
                  <a:schemeClr val="tx1"/>
                </a:solidFill>
              </a:rPr>
              <a:t>Megszerezhető szakma: </a:t>
            </a:r>
            <a:r>
              <a:rPr lang="hu-HU" b="1" i="1" dirty="0" smtClean="0">
                <a:solidFill>
                  <a:schemeClr val="tx1"/>
                </a:solidFill>
              </a:rPr>
              <a:t>Turisztikai technikus</a:t>
            </a:r>
            <a:endParaRPr lang="hu-HU" dirty="0">
              <a:solidFill>
                <a:schemeClr val="tx1"/>
              </a:solidFill>
            </a:endParaRPr>
          </a:p>
          <a:p>
            <a:pPr algn="l"/>
            <a:endParaRPr lang="hu-HU" sz="5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82880" y="3200399"/>
            <a:ext cx="2550795" cy="211455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Választható </a:t>
            </a:r>
            <a:r>
              <a:rPr lang="hu-HU" dirty="0" smtClean="0">
                <a:solidFill>
                  <a:schemeClr val="tx1"/>
                </a:solidFill>
              </a:rPr>
              <a:t>szakmairányok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(12. Évfolyam végén)</a:t>
            </a:r>
            <a:endParaRPr lang="hu-HU" dirty="0" smtClean="0">
              <a:solidFill>
                <a:schemeClr val="tx1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4086224" y="3368385"/>
            <a:ext cx="3596861" cy="190499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</a:t>
            </a:r>
          </a:p>
          <a:p>
            <a:r>
              <a:rPr lang="hu-HU" dirty="0" smtClean="0">
                <a:solidFill>
                  <a:schemeClr val="tx1"/>
                </a:solidFill>
              </a:rPr>
              <a:t>-  </a:t>
            </a:r>
            <a:r>
              <a:rPr lang="hu-HU" dirty="0">
                <a:solidFill>
                  <a:schemeClr val="tx1"/>
                </a:solidFill>
              </a:rPr>
              <a:t> Turisztikai </a:t>
            </a:r>
            <a:r>
              <a:rPr lang="hu-HU" dirty="0" smtClean="0">
                <a:solidFill>
                  <a:schemeClr val="tx1"/>
                </a:solidFill>
              </a:rPr>
              <a:t>szervező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/>
                </a:solidFill>
              </a:rPr>
              <a:t>Idegenvezető</a:t>
            </a:r>
          </a:p>
          <a:p>
            <a:pPr marL="285750" indent="-285750">
              <a:buFontTx/>
              <a:buChar char="-"/>
            </a:pPr>
            <a:endParaRPr lang="hu-HU" dirty="0" smtClean="0"/>
          </a:p>
          <a:p>
            <a:pPr algn="ctr"/>
            <a:endParaRPr lang="hu-HU" dirty="0"/>
          </a:p>
        </p:txBody>
      </p:sp>
      <p:sp>
        <p:nvSpPr>
          <p:cNvPr id="9" name="Lekerekített téglalap 8"/>
          <p:cNvSpPr/>
          <p:nvPr/>
        </p:nvSpPr>
        <p:spPr>
          <a:xfrm>
            <a:off x="7762873" y="2609850"/>
            <a:ext cx="4357083" cy="420528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Felvétel: </a:t>
            </a:r>
            <a:endParaRPr lang="hu-HU" sz="5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hu-HU" sz="17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700" dirty="0">
                <a:solidFill>
                  <a:schemeClr val="tx1"/>
                </a:solidFill>
              </a:rPr>
              <a:t>Általános iskolai tanulmányi </a:t>
            </a:r>
            <a:r>
              <a:rPr lang="hu-HU" sz="1700" dirty="0" smtClean="0">
                <a:solidFill>
                  <a:schemeClr val="tx1"/>
                </a:solidFill>
              </a:rPr>
              <a:t>eredmények alapján</a:t>
            </a:r>
          </a:p>
          <a:p>
            <a:endParaRPr lang="hu-HU" sz="17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700" dirty="0" err="1" smtClean="0">
                <a:solidFill>
                  <a:schemeClr val="tx1"/>
                </a:solidFill>
              </a:rPr>
              <a:t>Egészségyügyi</a:t>
            </a:r>
            <a:r>
              <a:rPr lang="hu-HU" sz="1700" dirty="0" smtClean="0">
                <a:solidFill>
                  <a:schemeClr val="tx1"/>
                </a:solidFill>
              </a:rPr>
              <a:t> és </a:t>
            </a:r>
            <a:r>
              <a:rPr lang="hu-HU" sz="1700" dirty="0" err="1" smtClean="0">
                <a:solidFill>
                  <a:schemeClr val="tx1"/>
                </a:solidFill>
              </a:rPr>
              <a:t>pályaalkamassági</a:t>
            </a:r>
            <a:r>
              <a:rPr lang="hu-HU" sz="1700" dirty="0" smtClean="0">
                <a:solidFill>
                  <a:schemeClr val="tx1"/>
                </a:solidFill>
              </a:rPr>
              <a:t> követelményeknek való megfelelés</a:t>
            </a:r>
            <a:endParaRPr lang="hu-HU" sz="17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7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700" dirty="0">
                <a:solidFill>
                  <a:schemeClr val="tx1"/>
                </a:solidFill>
              </a:rPr>
              <a:t>Oktatott idegen nyelv: </a:t>
            </a:r>
            <a:r>
              <a:rPr lang="hu-HU" sz="1700" dirty="0" smtClean="0">
                <a:solidFill>
                  <a:schemeClr val="tx1"/>
                </a:solidFill>
              </a:rPr>
              <a:t>angol (első idegen nyelv); német vagy francia (második idegen nyelv)</a:t>
            </a:r>
          </a:p>
          <a:p>
            <a:endParaRPr lang="hu-HU" sz="17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700" dirty="0" smtClean="0">
                <a:solidFill>
                  <a:schemeClr val="tx1"/>
                </a:solidFill>
              </a:rPr>
              <a:t>Két tanítási nyelvű képzés</a:t>
            </a:r>
            <a:endParaRPr lang="hu-HU" sz="1700" dirty="0">
              <a:solidFill>
                <a:schemeClr val="tx1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V="1">
            <a:off x="2828925" y="4257674"/>
            <a:ext cx="1257300" cy="95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657" y="5119685"/>
            <a:ext cx="1933575" cy="190976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76545" cy="1571105"/>
          </a:xfrm>
          <a:prstGeom prst="rect">
            <a:avLst/>
          </a:prstGeom>
        </p:spPr>
      </p:pic>
      <p:pic>
        <p:nvPicPr>
          <p:cNvPr id="13" name="Kép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05" y="153960"/>
            <a:ext cx="1495425" cy="153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8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11478" y="324197"/>
            <a:ext cx="8844743" cy="706581"/>
          </a:xfrm>
        </p:spPr>
        <p:txBody>
          <a:bodyPr/>
          <a:lstStyle/>
          <a:p>
            <a:r>
              <a:rPr lang="hu-HU" sz="3600" dirty="0">
                <a:solidFill>
                  <a:schemeClr val="tx1"/>
                </a:solidFill>
              </a:rPr>
              <a:t>Gazdálkodás és menedzsment ágazat</a:t>
            </a: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98268" y="1463040"/>
            <a:ext cx="10208029" cy="5212080"/>
          </a:xfrm>
        </p:spPr>
        <p:txBody>
          <a:bodyPr/>
          <a:lstStyle/>
          <a:p>
            <a:pPr algn="l"/>
            <a:r>
              <a:rPr lang="hu-HU" dirty="0">
                <a:solidFill>
                  <a:schemeClr val="tx1"/>
                </a:solidFill>
              </a:rPr>
              <a:t>Technikumi kerettanterv szerinti képzés</a:t>
            </a:r>
          </a:p>
          <a:p>
            <a:pPr algn="l"/>
            <a:r>
              <a:rPr lang="hu-HU" dirty="0">
                <a:solidFill>
                  <a:schemeClr val="tx1"/>
                </a:solidFill>
              </a:rPr>
              <a:t>Képzési idő: 5 </a:t>
            </a:r>
            <a:r>
              <a:rPr lang="hu-HU" dirty="0" smtClean="0">
                <a:solidFill>
                  <a:schemeClr val="tx1"/>
                </a:solidFill>
              </a:rPr>
              <a:t>év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877" y="276476"/>
            <a:ext cx="1493649" cy="1530229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556952" y="2603961"/>
            <a:ext cx="2967644" cy="1219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Választható szakmák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(10. évfolyam végén)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3070087" y="3512128"/>
            <a:ext cx="3882044" cy="2011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/>
                </a:solidFill>
              </a:rPr>
              <a:t>Pénzügyi-számviteli ügyintéző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/>
                </a:solidFill>
              </a:rPr>
              <a:t>Vállalkozási ügyviteli ügyintéző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7390014" y="3158836"/>
            <a:ext cx="3732414" cy="3516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>
                <a:solidFill>
                  <a:schemeClr val="tx1"/>
                </a:solidFill>
              </a:rPr>
              <a:t>Felvétel: </a:t>
            </a:r>
          </a:p>
          <a:p>
            <a:pPr algn="ctr"/>
            <a:endParaRPr lang="hu-HU" sz="1200">
              <a:solidFill>
                <a:schemeClr val="tx1"/>
              </a:solidFill>
            </a:endParaRPr>
          </a:p>
          <a:p>
            <a:endParaRPr lang="hu-HU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tx1"/>
                </a:solidFill>
              </a:rPr>
              <a:t>Általános iskolai tanulmányi eredmények alapján</a:t>
            </a:r>
          </a:p>
          <a:p>
            <a:endParaRPr lang="hu-HU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tx1"/>
                </a:solidFill>
              </a:rPr>
              <a:t>Oktatott idegen nyelv: angol vagy német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71" y="0"/>
            <a:ext cx="1515139" cy="142147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52" y="5083233"/>
            <a:ext cx="1810708" cy="141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56696" y="83127"/>
            <a:ext cx="6040889" cy="1005840"/>
          </a:xfrm>
        </p:spPr>
        <p:txBody>
          <a:bodyPr/>
          <a:lstStyle/>
          <a:p>
            <a:r>
              <a:rPr lang="hu-HU" sz="4400" dirty="0" smtClean="0">
                <a:solidFill>
                  <a:schemeClr val="tx1"/>
                </a:solidFill>
              </a:rPr>
              <a:t>Egészségügy ágazat</a:t>
            </a: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1644" y="1429788"/>
            <a:ext cx="9418320" cy="5062451"/>
          </a:xfrm>
        </p:spPr>
        <p:txBody>
          <a:bodyPr/>
          <a:lstStyle/>
          <a:p>
            <a:pPr algn="l"/>
            <a:r>
              <a:rPr lang="hu-HU" dirty="0">
                <a:solidFill>
                  <a:schemeClr val="tx1"/>
                </a:solidFill>
              </a:rPr>
              <a:t>Technikumi kerettanterv szerinti </a:t>
            </a:r>
            <a:r>
              <a:rPr lang="hu-HU" dirty="0" smtClean="0">
                <a:solidFill>
                  <a:schemeClr val="tx1"/>
                </a:solidFill>
              </a:rPr>
              <a:t>képzés</a:t>
            </a:r>
            <a:endParaRPr lang="hu-HU" dirty="0">
              <a:solidFill>
                <a:schemeClr val="tx1"/>
              </a:solidFill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564" y="323852"/>
            <a:ext cx="1493649" cy="1530229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681644" y="2094807"/>
            <a:ext cx="2510443" cy="12302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Választható szakmák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(12. évfolyam végén)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2179165" y="3882044"/>
            <a:ext cx="4995949" cy="1645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/>
                </a:solidFill>
              </a:rPr>
              <a:t>Általános ápoló - 6 év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/>
                </a:solidFill>
              </a:rPr>
              <a:t>Mentőápoló – 5 év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7978988" y="3009208"/>
            <a:ext cx="3665912" cy="38487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Felvétel: </a:t>
            </a:r>
          </a:p>
          <a:p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Általános iskolai tanulmányi eredmények alapján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Oktatott idegen nyelv: angol vagy német</a:t>
            </a:r>
          </a:p>
          <a:p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Egészségügyi alkalmassági és pályaalkalmassági vizsgálat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77" y="5120640"/>
            <a:ext cx="1082649" cy="13573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71" y="0"/>
            <a:ext cx="1515139" cy="14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24186" y="291638"/>
            <a:ext cx="7766936" cy="838200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chemeClr val="tx1"/>
                </a:solidFill>
              </a:rPr>
              <a:t>Szociális ágazat</a:t>
            </a:r>
            <a:endParaRPr lang="hu-HU" sz="4400" dirty="0">
              <a:solidFill>
                <a:schemeClr val="tx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33425" y="1314450"/>
            <a:ext cx="10610850" cy="5467349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chemeClr val="tx1"/>
                </a:solidFill>
              </a:rPr>
              <a:t>Technikumi </a:t>
            </a:r>
            <a:r>
              <a:rPr lang="hu-HU" dirty="0">
                <a:solidFill>
                  <a:schemeClr val="tx1"/>
                </a:solidFill>
              </a:rPr>
              <a:t>kerettanterv szerinti képzés</a:t>
            </a:r>
          </a:p>
          <a:p>
            <a:pPr algn="l"/>
            <a:r>
              <a:rPr lang="hu-HU" dirty="0">
                <a:solidFill>
                  <a:schemeClr val="tx1"/>
                </a:solidFill>
              </a:rPr>
              <a:t>Képzési </a:t>
            </a:r>
            <a:r>
              <a:rPr lang="hu-HU" dirty="0" smtClean="0">
                <a:solidFill>
                  <a:schemeClr val="tx1"/>
                </a:solidFill>
              </a:rPr>
              <a:t>idő: 5 </a:t>
            </a:r>
            <a:r>
              <a:rPr lang="hu-HU" dirty="0">
                <a:solidFill>
                  <a:schemeClr val="tx1"/>
                </a:solidFill>
              </a:rPr>
              <a:t>év</a:t>
            </a:r>
          </a:p>
          <a:p>
            <a:pPr algn="l"/>
            <a:endParaRPr lang="hu-HU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7762874" y="2609850"/>
            <a:ext cx="4200527" cy="42052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Felvétel: </a:t>
            </a:r>
            <a:endParaRPr lang="hu-HU" dirty="0" smtClean="0">
              <a:solidFill>
                <a:schemeClr val="tx1"/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Általános iskolai tanulmányi </a:t>
            </a:r>
            <a:r>
              <a:rPr lang="hu-HU" dirty="0" smtClean="0">
                <a:solidFill>
                  <a:schemeClr val="tx1"/>
                </a:solidFill>
              </a:rPr>
              <a:t>eredmények alapján</a:t>
            </a:r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Oktatott idegen nyelv: angol vagy </a:t>
            </a:r>
            <a:r>
              <a:rPr lang="hu-HU" dirty="0" smtClean="0">
                <a:solidFill>
                  <a:schemeClr val="tx1"/>
                </a:solidFill>
              </a:rPr>
              <a:t>német</a:t>
            </a:r>
          </a:p>
          <a:p>
            <a:endParaRPr lang="hu-HU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Egészségügyi alkalmassági és pályaalkalmassági vizsgálat</a:t>
            </a:r>
            <a:endParaRPr lang="hu-HU" dirty="0"/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46" y="5157364"/>
            <a:ext cx="1082649" cy="135731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71" y="0"/>
            <a:ext cx="1515139" cy="1421476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225133" y="2777543"/>
            <a:ext cx="2626822" cy="17991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 smtClean="0">
              <a:solidFill>
                <a:schemeClr val="tx1"/>
              </a:solidFill>
            </a:endParaRP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Megszerezhető szakma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2" name="Ellipszis 11"/>
          <p:cNvSpPr/>
          <p:nvPr/>
        </p:nvSpPr>
        <p:spPr>
          <a:xfrm>
            <a:off x="2675891" y="3458385"/>
            <a:ext cx="4910919" cy="25187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/>
                </a:solidFill>
              </a:rPr>
              <a:t>Kisgyermekgondozó- nevelő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0" name="Kép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05" y="153960"/>
            <a:ext cx="1495425" cy="153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27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2785</TotalTime>
  <Words>673</Words>
  <Application>Microsoft Office PowerPoint</Application>
  <PresentationFormat>Szélesvásznú</PresentationFormat>
  <Paragraphs>170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Arial</vt:lpstr>
      <vt:lpstr>Calibri</vt:lpstr>
      <vt:lpstr>Times New Roman</vt:lpstr>
      <vt:lpstr>Titillium Web</vt:lpstr>
      <vt:lpstr>Trebuchet MS</vt:lpstr>
      <vt:lpstr>Wingdings</vt:lpstr>
      <vt:lpstr>Wingdings 3</vt:lpstr>
      <vt:lpstr>Fazetta</vt:lpstr>
      <vt:lpstr>PowerPoint-bemutató</vt:lpstr>
      <vt:lpstr>PowerPoint-bemutató</vt:lpstr>
      <vt:lpstr>PowerPoint-bemutató</vt:lpstr>
      <vt:lpstr>Az új szakképzés szerkezete:</vt:lpstr>
      <vt:lpstr>Képzéseink:</vt:lpstr>
      <vt:lpstr>Turizmus-vendéglátás ágazat</vt:lpstr>
      <vt:lpstr>Gazdálkodás és menedzsment ágazat</vt:lpstr>
      <vt:lpstr>Egészségügy ágazat</vt:lpstr>
      <vt:lpstr>Szociális ágazat</vt:lpstr>
      <vt:lpstr>Oktatás ágazat</vt:lpstr>
      <vt:lpstr>PowerPoint-bemutató</vt:lpstr>
      <vt:lpstr>Miért jó KÖZGÉS-nek lenni:</vt:lpstr>
      <vt:lpstr>PowerPoint-bemutató</vt:lpstr>
      <vt:lpstr>PowerPoint-bemutató</vt:lpstr>
      <vt:lpstr>PowerPoint-bemutató</vt:lpstr>
      <vt:lpstr>További információk a választható szakmákról: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Zoltán Varga</dc:creator>
  <cp:lastModifiedBy>Varga Zoltán</cp:lastModifiedBy>
  <cp:revision>182</cp:revision>
  <dcterms:created xsi:type="dcterms:W3CDTF">2016-10-19T09:00:42Z</dcterms:created>
  <dcterms:modified xsi:type="dcterms:W3CDTF">2023-11-14T07:37:47Z</dcterms:modified>
</cp:coreProperties>
</file>